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32404050" cy="43205400"/>
  <p:notesSz cx="6858000" cy="9144000"/>
  <p:defaultTextStyle>
    <a:defPPr>
      <a:defRPr lang="pt-BR"/>
    </a:defPPr>
    <a:lvl1pPr marL="0" algn="l" defTabSz="4320108" rtl="0" eaLnBrk="1" latinLnBrk="0" hangingPunct="1">
      <a:defRPr sz="8499" kern="1200">
        <a:solidFill>
          <a:schemeClr val="tx1"/>
        </a:solidFill>
        <a:latin typeface="+mn-lt"/>
        <a:ea typeface="+mn-ea"/>
        <a:cs typeface="+mn-cs"/>
      </a:defRPr>
    </a:lvl1pPr>
    <a:lvl2pPr marL="2160054" algn="l" defTabSz="4320108" rtl="0" eaLnBrk="1" latinLnBrk="0" hangingPunct="1">
      <a:defRPr sz="8499" kern="1200">
        <a:solidFill>
          <a:schemeClr val="tx1"/>
        </a:solidFill>
        <a:latin typeface="+mn-lt"/>
        <a:ea typeface="+mn-ea"/>
        <a:cs typeface="+mn-cs"/>
      </a:defRPr>
    </a:lvl2pPr>
    <a:lvl3pPr marL="4320108" algn="l" defTabSz="4320108" rtl="0" eaLnBrk="1" latinLnBrk="0" hangingPunct="1">
      <a:defRPr sz="8499" kern="1200">
        <a:solidFill>
          <a:schemeClr val="tx1"/>
        </a:solidFill>
        <a:latin typeface="+mn-lt"/>
        <a:ea typeface="+mn-ea"/>
        <a:cs typeface="+mn-cs"/>
      </a:defRPr>
    </a:lvl3pPr>
    <a:lvl4pPr marL="6480162" algn="l" defTabSz="4320108" rtl="0" eaLnBrk="1" latinLnBrk="0" hangingPunct="1">
      <a:defRPr sz="8499" kern="1200">
        <a:solidFill>
          <a:schemeClr val="tx1"/>
        </a:solidFill>
        <a:latin typeface="+mn-lt"/>
        <a:ea typeface="+mn-ea"/>
        <a:cs typeface="+mn-cs"/>
      </a:defRPr>
    </a:lvl4pPr>
    <a:lvl5pPr marL="8640216" algn="l" defTabSz="4320108" rtl="0" eaLnBrk="1" latinLnBrk="0" hangingPunct="1">
      <a:defRPr sz="8499" kern="1200">
        <a:solidFill>
          <a:schemeClr val="tx1"/>
        </a:solidFill>
        <a:latin typeface="+mn-lt"/>
        <a:ea typeface="+mn-ea"/>
        <a:cs typeface="+mn-cs"/>
      </a:defRPr>
    </a:lvl5pPr>
    <a:lvl6pPr marL="10800270" algn="l" defTabSz="4320108" rtl="0" eaLnBrk="1" latinLnBrk="0" hangingPunct="1">
      <a:defRPr sz="8499" kern="1200">
        <a:solidFill>
          <a:schemeClr val="tx1"/>
        </a:solidFill>
        <a:latin typeface="+mn-lt"/>
        <a:ea typeface="+mn-ea"/>
        <a:cs typeface="+mn-cs"/>
      </a:defRPr>
    </a:lvl6pPr>
    <a:lvl7pPr marL="12960324" algn="l" defTabSz="4320108" rtl="0" eaLnBrk="1" latinLnBrk="0" hangingPunct="1">
      <a:defRPr sz="8499" kern="1200">
        <a:solidFill>
          <a:schemeClr val="tx1"/>
        </a:solidFill>
        <a:latin typeface="+mn-lt"/>
        <a:ea typeface="+mn-ea"/>
        <a:cs typeface="+mn-cs"/>
      </a:defRPr>
    </a:lvl7pPr>
    <a:lvl8pPr marL="15120378" algn="l" defTabSz="4320108" rtl="0" eaLnBrk="1" latinLnBrk="0" hangingPunct="1">
      <a:defRPr sz="8499" kern="1200">
        <a:solidFill>
          <a:schemeClr val="tx1"/>
        </a:solidFill>
        <a:latin typeface="+mn-lt"/>
        <a:ea typeface="+mn-ea"/>
        <a:cs typeface="+mn-cs"/>
      </a:defRPr>
    </a:lvl8pPr>
    <a:lvl9pPr marL="17280432" algn="l" defTabSz="4320108" rtl="0" eaLnBrk="1" latinLnBrk="0" hangingPunct="1">
      <a:defRPr sz="849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9" userDrawn="1">
          <p15:clr>
            <a:srgbClr val="A4A3A4"/>
          </p15:clr>
        </p15:guide>
        <p15:guide id="2" pos="102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E4C3A5-C081-496C-8F17-10610654910F}" v="24" dt="2019-06-16T22:07:44.7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25" d="100"/>
          <a:sy n="25" d="100"/>
        </p:scale>
        <p:origin x="1206" y="-1086"/>
      </p:cViewPr>
      <p:guideLst>
        <p:guide orient="horz" pos="13609"/>
        <p:guide pos="1020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1B3-4FB2-4297-9E07-3F4FF22B3A1C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B2C2A5-738C-407E-8737-D8B9BE1C26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9413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55" algn="l" defTabSz="9143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08" algn="l" defTabSz="9143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63" algn="l" defTabSz="9143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17" algn="l" defTabSz="9143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72" algn="l" defTabSz="9143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25" algn="l" defTabSz="9143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34" algn="l" defTabSz="9143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B2C2A5-738C-407E-8737-D8B9BE1C2692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7713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1" y="1"/>
            <a:ext cx="32399288" cy="5400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498"/>
          </a:p>
        </p:txBody>
      </p:sp>
      <p:sp>
        <p:nvSpPr>
          <p:cNvPr id="8" name="Retângulo 7"/>
          <p:cNvSpPr/>
          <p:nvPr userDrawn="1"/>
        </p:nvSpPr>
        <p:spPr>
          <a:xfrm>
            <a:off x="1" y="42371784"/>
            <a:ext cx="32399288" cy="900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498"/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1067" y="38212297"/>
            <a:ext cx="2666944" cy="4006140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" y="1"/>
            <a:ext cx="324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791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3254783" y="10901365"/>
            <a:ext cx="25833229" cy="23224902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5743848" y="10901365"/>
            <a:ext cx="76970870" cy="23224902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EDDC-85C5-445E-AE86-EFDE4FB28568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5CEC-4982-4333-8A71-2FA88C5AB3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2503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/>
          <p:cNvSpPr/>
          <p:nvPr userDrawn="1"/>
        </p:nvSpPr>
        <p:spPr>
          <a:xfrm>
            <a:off x="1" y="0"/>
            <a:ext cx="32399288" cy="633700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498"/>
          </a:p>
        </p:txBody>
      </p:sp>
      <p:sp>
        <p:nvSpPr>
          <p:cNvPr id="13" name="Retângulo 12"/>
          <p:cNvSpPr/>
          <p:nvPr userDrawn="1"/>
        </p:nvSpPr>
        <p:spPr>
          <a:xfrm>
            <a:off x="1" y="42371784"/>
            <a:ext cx="32399288" cy="900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498"/>
          </a:p>
        </p:txBody>
      </p:sp>
      <p:pic>
        <p:nvPicPr>
          <p:cNvPr id="16" name="Imagem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3465" y="38212297"/>
            <a:ext cx="2666944" cy="4006140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58" y="51866"/>
            <a:ext cx="31785072" cy="621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99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5743846" y="63507941"/>
            <a:ext cx="51402048" cy="179642453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7685961" y="63507941"/>
            <a:ext cx="51402051" cy="179642453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EDDC-85C5-445E-AE86-EFDE4FB28568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5CEC-4982-4333-8A71-2FA88C5AB3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3451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0204" y="1730219"/>
            <a:ext cx="29163645" cy="720090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620203" y="9671213"/>
            <a:ext cx="14317416" cy="4030501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620203" y="13701713"/>
            <a:ext cx="14317416" cy="24893114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6460809" y="9671213"/>
            <a:ext cx="14323040" cy="4030501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6460809" y="13701713"/>
            <a:ext cx="14323040" cy="24893114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EDDC-85C5-445E-AE86-EFDE4FB28568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5CEC-4982-4333-8A71-2FA88C5AB3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013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EDDC-85C5-445E-AE86-EFDE4FB28568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5CEC-4982-4333-8A71-2FA88C5AB3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570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EDDC-85C5-445E-AE86-EFDE4FB28568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5CEC-4982-4333-8A71-2FA88C5AB3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3645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0205" y="1720216"/>
            <a:ext cx="10660709" cy="7320915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2669083" y="1720218"/>
            <a:ext cx="18114764" cy="36874612"/>
          </a:xfrm>
        </p:spPr>
        <p:txBody>
          <a:bodyPr/>
          <a:lstStyle>
            <a:lvl1pPr>
              <a:defRPr sz="15100"/>
            </a:lvl1pPr>
            <a:lvl2pPr>
              <a:defRPr sz="13200"/>
            </a:lvl2pPr>
            <a:lvl3pPr>
              <a:defRPr sz="113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620205" y="9041134"/>
            <a:ext cx="10660709" cy="29553697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EDDC-85C5-445E-AE86-EFDE4FB28568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5CEC-4982-4333-8A71-2FA88C5AB3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7083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51422" y="30243781"/>
            <a:ext cx="19442430" cy="3570449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6351422" y="3860483"/>
            <a:ext cx="19442430" cy="25923240"/>
          </a:xfrm>
        </p:spPr>
        <p:txBody>
          <a:bodyPr/>
          <a:lstStyle>
            <a:lvl1pPr marL="0" indent="0">
              <a:buNone/>
              <a:defRPr sz="15100"/>
            </a:lvl1pPr>
            <a:lvl2pPr marL="2160270" indent="0">
              <a:buNone/>
              <a:defRPr sz="13200"/>
            </a:lvl2pPr>
            <a:lvl3pPr marL="4320540" indent="0">
              <a:buNone/>
              <a:defRPr sz="11300"/>
            </a:lvl3pPr>
            <a:lvl4pPr marL="6480810" indent="0">
              <a:buNone/>
              <a:defRPr sz="9500"/>
            </a:lvl4pPr>
            <a:lvl5pPr marL="8641080" indent="0">
              <a:buNone/>
              <a:defRPr sz="9500"/>
            </a:lvl5pPr>
            <a:lvl6pPr marL="10801350" indent="0">
              <a:buNone/>
              <a:defRPr sz="9500"/>
            </a:lvl6pPr>
            <a:lvl7pPr marL="12961620" indent="0">
              <a:buNone/>
              <a:defRPr sz="9500"/>
            </a:lvl7pPr>
            <a:lvl8pPr marL="15121890" indent="0">
              <a:buNone/>
              <a:defRPr sz="9500"/>
            </a:lvl8pPr>
            <a:lvl9pPr marL="17282160" indent="0">
              <a:buNone/>
              <a:defRPr sz="95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51422" y="33814230"/>
            <a:ext cx="19442430" cy="5070631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EDDC-85C5-445E-AE86-EFDE4FB28568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5CEC-4982-4333-8A71-2FA88C5AB3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9721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EDDC-85C5-445E-AE86-EFDE4FB28568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5CEC-4982-4333-8A71-2FA88C5AB3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6052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620204" y="1730219"/>
            <a:ext cx="29163645" cy="7200900"/>
          </a:xfrm>
          <a:prstGeom prst="rect">
            <a:avLst/>
          </a:prstGeom>
        </p:spPr>
        <p:txBody>
          <a:bodyPr vert="horz" lIns="432054" tIns="216027" rIns="432054" bIns="216027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620204" y="10081264"/>
            <a:ext cx="29163645" cy="28513567"/>
          </a:xfrm>
          <a:prstGeom prst="rect">
            <a:avLst/>
          </a:prstGeom>
        </p:spPr>
        <p:txBody>
          <a:bodyPr vert="horz" lIns="432054" tIns="216027" rIns="432054" bIns="216027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620203" y="40045008"/>
            <a:ext cx="7560945" cy="2300288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9EDDC-85C5-445E-AE86-EFDE4FB28568}" type="datetimeFigureOut">
              <a:rPr lang="pt-BR" smtClean="0"/>
              <a:t>27/09/2019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071385" y="40045008"/>
            <a:ext cx="10261283" cy="2300288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23222904" y="40045008"/>
            <a:ext cx="7560945" cy="2300288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F5CEC-4982-4333-8A71-2FA88C5AB3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9645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ctr" defTabSz="4320540" rtl="0" eaLnBrk="1" latinLnBrk="0" hangingPunct="1">
        <a:spcBef>
          <a:spcPct val="0"/>
        </a:spcBef>
        <a:buNone/>
        <a:defRPr sz="20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203" indent="-1620203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10439" indent="-1350169" algn="l" defTabSz="4320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67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6094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72121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»"/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8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5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2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836229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hyperlink" Target="https://infancia.firebaseapp.com/" TargetMode="External"/><Relationship Id="rId26" Type="http://schemas.openxmlformats.org/officeDocument/2006/relationships/image" Target="../media/image23.png"/><Relationship Id="rId3" Type="http://schemas.openxmlformats.org/officeDocument/2006/relationships/image" Target="../media/image4.jpeg"/><Relationship Id="rId21" Type="http://schemas.openxmlformats.org/officeDocument/2006/relationships/image" Target="../media/image19.png"/><Relationship Id="rId34" Type="http://schemas.openxmlformats.org/officeDocument/2006/relationships/image" Target="../media/image29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7.png"/><Relationship Id="rId25" Type="http://schemas.openxmlformats.org/officeDocument/2006/relationships/image" Target="../media/image22.png"/><Relationship Id="rId3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6" Type="http://schemas.microsoft.com/office/2007/relationships/hdphoto" Target="../media/hdphoto1.wdp"/><Relationship Id="rId20" Type="http://schemas.openxmlformats.org/officeDocument/2006/relationships/image" Target="../media/image18.png"/><Relationship Id="rId29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24" Type="http://schemas.microsoft.com/office/2007/relationships/hdphoto" Target="../media/hdphoto2.wdp"/><Relationship Id="rId32" Type="http://schemas.openxmlformats.org/officeDocument/2006/relationships/image" Target="../media/image27.jpe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23" Type="http://schemas.openxmlformats.org/officeDocument/2006/relationships/image" Target="../media/image21.png"/><Relationship Id="rId28" Type="http://schemas.openxmlformats.org/officeDocument/2006/relationships/image" Target="../media/image25.png"/><Relationship Id="rId10" Type="http://schemas.openxmlformats.org/officeDocument/2006/relationships/image" Target="../media/image11.png"/><Relationship Id="rId19" Type="http://schemas.openxmlformats.org/officeDocument/2006/relationships/hyperlink" Target="https://infancia-segura.firebaseapp.com/" TargetMode="External"/><Relationship Id="rId31" Type="http://schemas.openxmlformats.org/officeDocument/2006/relationships/hyperlink" Target="mailto:carla.berkenbrock@udesc.br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Relationship Id="rId22" Type="http://schemas.openxmlformats.org/officeDocument/2006/relationships/image" Target="../media/image20.png"/><Relationship Id="rId27" Type="http://schemas.openxmlformats.org/officeDocument/2006/relationships/image" Target="../media/image24.png"/><Relationship Id="rId30" Type="http://schemas.openxmlformats.org/officeDocument/2006/relationships/hyperlink" Target="mailto:alexandre.fava@hot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 descr="Imagem relacionada">
            <a:extLst>
              <a:ext uri="{FF2B5EF4-FFF2-40B4-BE49-F238E27FC236}">
                <a16:creationId xmlns:a16="http://schemas.microsoft.com/office/drawing/2014/main" id="{17BA9AAC-AA7F-429C-9D9D-24D6A979C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60615" y="3811071"/>
            <a:ext cx="49962616" cy="39970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sultado de imagem para yellow paint png">
            <a:extLst>
              <a:ext uri="{FF2B5EF4-FFF2-40B4-BE49-F238E27FC236}">
                <a16:creationId xmlns:a16="http://schemas.microsoft.com/office/drawing/2014/main" id="{460BABD7-E345-45A4-877B-D8D54E213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57874" y="20864337"/>
            <a:ext cx="31446176" cy="1158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m para green paint png">
            <a:extLst>
              <a:ext uri="{FF2B5EF4-FFF2-40B4-BE49-F238E27FC236}">
                <a16:creationId xmlns:a16="http://schemas.microsoft.com/office/drawing/2014/main" id="{D62F591E-8536-49E0-BFF7-33053D535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6054" y="6504836"/>
            <a:ext cx="24566847" cy="12762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7" name="Picture 14" descr="Imagem relacionada">
            <a:extLst>
              <a:ext uri="{FF2B5EF4-FFF2-40B4-BE49-F238E27FC236}">
                <a16:creationId xmlns:a16="http://schemas.microsoft.com/office/drawing/2014/main" id="{9C7ABBFD-3CAC-4573-8BE9-D67F311D1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8254" y="6429969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ítulo 26"/>
          <p:cNvSpPr>
            <a:spLocks noGrp="1"/>
          </p:cNvSpPr>
          <p:nvPr>
            <p:ph type="title"/>
          </p:nvPr>
        </p:nvSpPr>
        <p:spPr>
          <a:xfrm>
            <a:off x="1" y="81749"/>
            <a:ext cx="32469094" cy="2199417"/>
          </a:xfrm>
        </p:spPr>
        <p:txBody>
          <a:bodyPr>
            <a:noAutofit/>
          </a:bodyPr>
          <a:lstStyle/>
          <a:p>
            <a:r>
              <a:rPr lang="pt-BR" sz="4000" b="1" dirty="0">
                <a:latin typeface="Arial"/>
                <a:ea typeface="+mj-lt"/>
                <a:cs typeface="+mj-lt"/>
              </a:rPr>
              <a:t>SBSC -  XV Simpósio Brasileiro de Sistemas Colaborativos </a:t>
            </a:r>
            <a:endParaRPr lang="en-US" sz="4000" dirty="0">
              <a:latin typeface="Arial"/>
              <a:cs typeface="Arial"/>
            </a:endParaRPr>
          </a:p>
        </p:txBody>
      </p:sp>
      <p:pic>
        <p:nvPicPr>
          <p:cNvPr id="31" name="Imagem 30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079EC9E4-D9C3-4341-A5F4-2DD200DD7A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696" y="22452365"/>
            <a:ext cx="5955111" cy="10556044"/>
          </a:xfrm>
          <a:prstGeom prst="rect">
            <a:avLst/>
          </a:prstGeom>
        </p:spPr>
      </p:pic>
      <p:pic>
        <p:nvPicPr>
          <p:cNvPr id="1025" name="Imagem 1024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3B0B54BB-7720-439E-9EFE-A29E2B1013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3" y="35210481"/>
            <a:ext cx="4459148" cy="78461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29" name="Imagem 1028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4B7A6D0D-6111-4604-BECC-5821CCCA61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5965" y="35205722"/>
            <a:ext cx="4425367" cy="78444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33" name="Imagem 1032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2BFC0033-64DD-4693-B09C-C5D87AB720A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9880" y="35212213"/>
            <a:ext cx="4479066" cy="78444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35" name="Imagem 1034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E6ACAE38-64A1-4CB2-AD7F-B02263BA353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639" y="35205722"/>
            <a:ext cx="4443174" cy="78444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37" name="Imagem 1036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09E740E5-DF76-4AAE-9C46-FF8CC562E86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072" y="35212214"/>
            <a:ext cx="4479066" cy="78444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39" name="Imagem 1038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DDB6B449-8FE7-4B00-A5B1-DD6BDD34A98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671" y="35212213"/>
            <a:ext cx="4489421" cy="78444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41" name="Imagem 1040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56EDB057-5BCF-499D-A914-E1F398B7A27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3640" y="35210480"/>
            <a:ext cx="4450598" cy="78461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46" name="Picture 6" descr="Resultado de imagem para celular png">
            <a:extLst>
              <a:ext uri="{FF2B5EF4-FFF2-40B4-BE49-F238E27FC236}">
                <a16:creationId xmlns:a16="http://schemas.microsoft.com/office/drawing/2014/main" id="{AF414097-B68D-4C70-A2DE-F3F71EC99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262" b="94848" l="4600" r="94000">
                        <a14:foregroundMark x1="4600" y1="1262" x2="4600" y2="1262"/>
                        <a14:foregroundMark x1="94000" y1="3155" x2="94000" y2="3155"/>
                        <a14:foregroundMark x1="6800" y1="12513" x2="6800" y2="12513"/>
                        <a14:foregroundMark x1="7600" y1="92429" x2="7600" y2="92429"/>
                        <a14:foregroundMark x1="9800" y1="94427" x2="9800" y2="94427"/>
                        <a14:foregroundMark x1="21800" y1="90221" x2="21800" y2="90221"/>
                        <a14:foregroundMark x1="33200" y1="89380" x2="33200" y2="89380"/>
                        <a14:foregroundMark x1="34800" y1="90116" x2="70400" y2="90641"/>
                        <a14:foregroundMark x1="70400" y1="90641" x2="69000" y2="90641"/>
                        <a14:foregroundMark x1="9200" y1="14406" x2="10400" y2="11041"/>
                        <a14:foregroundMark x1="10400" y1="11041" x2="17000" y2="9148"/>
                        <a14:foregroundMark x1="17000" y1="9148" x2="34200" y2="7992"/>
                        <a14:foregroundMark x1="34200" y1="7992" x2="83600" y2="9779"/>
                        <a14:foregroundMark x1="92000" y1="25762" x2="92000" y2="25762"/>
                        <a14:foregroundMark x1="92000" y1="25342" x2="92000" y2="25342"/>
                        <a14:foregroundMark x1="92400" y1="24185" x2="92000" y2="25762"/>
                        <a14:foregroundMark x1="74400" y1="88749" x2="80200" y2="88749"/>
                        <a14:foregroundMark x1="91800" y1="84017" x2="92200" y2="80862"/>
                        <a14:foregroundMark x1="91600" y1="80442" x2="90800" y2="73186"/>
                        <a14:foregroundMark x1="91600" y1="31335" x2="92200" y2="48055"/>
                        <a14:foregroundMark x1="70600" y1="90221" x2="76800" y2="92114"/>
                        <a14:foregroundMark x1="76800" y1="92114" x2="80800" y2="92219"/>
                        <a14:foregroundMark x1="49800" y1="94848" x2="35600" y2="94427"/>
                        <a14:foregroundMark x1="8400" y1="84332" x2="9800" y2="87802"/>
                        <a14:foregroundMark x1="9800" y1="87802" x2="13600" y2="90957"/>
                        <a14:foregroundMark x1="13600" y1="90957" x2="26800" y2="93375"/>
                        <a14:foregroundMark x1="26800" y1="93375" x2="37800" y2="92850"/>
                        <a14:foregroundMark x1="7200" y1="91483" x2="6600" y2="87907"/>
                        <a14:foregroundMark x1="6600" y1="87907" x2="7000" y2="86961"/>
                        <a14:foregroundMark x1="6800" y1="39222" x2="8000" y2="53943"/>
                        <a14:foregroundMark x1="6400" y1="86751" x2="6800" y2="72345"/>
                        <a14:backgroundMark x1="97600" y1="64038" x2="97600" y2="64038"/>
                        <a14:backgroundMark x1="97000" y1="59411" x2="97000" y2="59411"/>
                        <a14:backgroundMark x1="96200" y1="18086" x2="96200" y2="18086"/>
                        <a14:backgroundMark x1="97800" y1="12513" x2="97800" y2="12513"/>
                        <a14:backgroundMark x1="96800" y1="10936" x2="96800" y2="10936"/>
                        <a14:backgroundMark x1="93200" y1="1367" x2="93200" y2="1367"/>
                        <a14:backgroundMark x1="56200" y1="841" x2="56200" y2="841"/>
                        <a14:backgroundMark x1="5600" y1="1788" x2="5600" y2="1788"/>
                        <a14:backgroundMark x1="56000" y1="27024" x2="56000" y2="27024"/>
                        <a14:backgroundMark x1="50000" y1="45531" x2="50000" y2="455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04" y="20633204"/>
            <a:ext cx="7589375" cy="14434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Imagem 1047">
            <a:extLst>
              <a:ext uri="{FF2B5EF4-FFF2-40B4-BE49-F238E27FC236}">
                <a16:creationId xmlns:a16="http://schemas.microsoft.com/office/drawing/2014/main" id="{6C239703-CE71-4179-B269-2503342E02C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106" y="11693282"/>
            <a:ext cx="14215563" cy="7995314"/>
          </a:xfrm>
          <a:prstGeom prst="rect">
            <a:avLst/>
          </a:prstGeom>
        </p:spPr>
      </p:pic>
      <p:sp>
        <p:nvSpPr>
          <p:cNvPr id="1068" name="Retângulo 1067">
            <a:extLst>
              <a:ext uri="{FF2B5EF4-FFF2-40B4-BE49-F238E27FC236}">
                <a16:creationId xmlns:a16="http://schemas.microsoft.com/office/drawing/2014/main" id="{CC55FDD3-0A4C-488F-B9FC-92E72FE9BF55}"/>
              </a:ext>
            </a:extLst>
          </p:cNvPr>
          <p:cNvSpPr/>
          <p:nvPr/>
        </p:nvSpPr>
        <p:spPr>
          <a:xfrm>
            <a:off x="432273" y="18957378"/>
            <a:ext cx="15115933" cy="14002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>
                <a:hlinkClick r:id="rId18"/>
              </a:rPr>
              <a:t>https://infancia.firebaseapp.com/</a:t>
            </a:r>
            <a:endParaRPr lang="pt-BR" dirty="0"/>
          </a:p>
        </p:txBody>
      </p:sp>
      <p:sp>
        <p:nvSpPr>
          <p:cNvPr id="1069" name="Retângulo 1068">
            <a:extLst>
              <a:ext uri="{FF2B5EF4-FFF2-40B4-BE49-F238E27FC236}">
                <a16:creationId xmlns:a16="http://schemas.microsoft.com/office/drawing/2014/main" id="{F00626AE-35A9-4D9B-BBE3-7F25DCA29506}"/>
              </a:ext>
            </a:extLst>
          </p:cNvPr>
          <p:cNvSpPr/>
          <p:nvPr/>
        </p:nvSpPr>
        <p:spPr>
          <a:xfrm>
            <a:off x="11835806" y="32286663"/>
            <a:ext cx="18974220" cy="1400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19"/>
              </a:rPr>
              <a:t>https://infancia-segura.firebaseapp.com/</a:t>
            </a:r>
            <a:endParaRPr lang="pt-BR" dirty="0"/>
          </a:p>
        </p:txBody>
      </p:sp>
      <p:sp>
        <p:nvSpPr>
          <p:cNvPr id="1070" name="Retângulo 1069">
            <a:extLst>
              <a:ext uri="{FF2B5EF4-FFF2-40B4-BE49-F238E27FC236}">
                <a16:creationId xmlns:a16="http://schemas.microsoft.com/office/drawing/2014/main" id="{7BDC5BC6-6048-4E88-89EB-6E6551EBD92D}"/>
              </a:ext>
            </a:extLst>
          </p:cNvPr>
          <p:cNvSpPr/>
          <p:nvPr/>
        </p:nvSpPr>
        <p:spPr>
          <a:xfrm>
            <a:off x="4398795" y="1900635"/>
            <a:ext cx="24276622" cy="2708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Professor como Coordenador em um Jogo para Prevenção da Violência Sexual Infantil</a:t>
            </a:r>
          </a:p>
        </p:txBody>
      </p:sp>
      <p:pic>
        <p:nvPicPr>
          <p:cNvPr id="1075" name="Picture 10" descr="Resultado de imagem para avatar kid">
            <a:extLst>
              <a:ext uri="{FF2B5EF4-FFF2-40B4-BE49-F238E27FC236}">
                <a16:creationId xmlns:a16="http://schemas.microsoft.com/office/drawing/2014/main" id="{212E3597-F52D-4DB2-81C7-D8F627E18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09178" y="6482235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6" name="Picture 12" descr="Imagem relacionada">
            <a:extLst>
              <a:ext uri="{FF2B5EF4-FFF2-40B4-BE49-F238E27FC236}">
                <a16:creationId xmlns:a16="http://schemas.microsoft.com/office/drawing/2014/main" id="{F663A264-ADBB-497F-9A28-6C42206AC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4099" y="6504836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8" name="Picture 16" descr="Imagem relacionada">
            <a:extLst>
              <a:ext uri="{FF2B5EF4-FFF2-40B4-BE49-F238E27FC236}">
                <a16:creationId xmlns:a16="http://schemas.microsoft.com/office/drawing/2014/main" id="{8ECC9873-1170-440E-8306-FF9F00DFE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0018" y="639933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0" name="Picture 20" descr="Resultado de imagem para teacher png">
            <a:extLst>
              <a:ext uri="{FF2B5EF4-FFF2-40B4-BE49-F238E27FC236}">
                <a16:creationId xmlns:a16="http://schemas.microsoft.com/office/drawing/2014/main" id="{84A19AE6-58D9-4044-9B99-CBE4BE0C5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8316" b="89917" l="10000" r="90000">
                        <a14:foregroundMark x1="36220" y1="10083" x2="32683" y2="8316"/>
                        <a14:foregroundMark x1="63537" y1="31185" x2="63537" y2="31185"/>
                        <a14:foregroundMark x1="63652" y1="27677" x2="63293" y2="27859"/>
                        <a14:foregroundMark x1="65297" y1="26842" x2="64529" y2="27232"/>
                        <a14:foregroundMark x1="63293" y1="27859" x2="63927" y2="28055"/>
                        <a14:foregroundMark x1="63585" y1="30090" x2="62927" y2="30146"/>
                        <a14:foregroundMark x1="63241" y1="30680" x2="63659" y2="31393"/>
                        <a14:foregroundMark x1="62927" y1="30146" x2="62955" y2="30193"/>
                        <a14:foregroundMark x1="64024" y1="29106" x2="64464" y2="29158"/>
                        <a14:foregroundMark x1="63780" y1="30042" x2="63171" y2="30042"/>
                        <a14:foregroundMark x1="69146" y1="30042" x2="67805" y2="29938"/>
                        <a14:foregroundMark x1="68659" y1="25364" x2="68659" y2="25364"/>
                        <a14:foregroundMark x1="68415" y1="30561" x2="68415" y2="30561"/>
                        <a14:foregroundMark x1="68537" y1="30561" x2="68537" y2="30561"/>
                        <a14:foregroundMark x1="68537" y1="30769" x2="68537" y2="30769"/>
                        <a14:backgroundMark x1="69512" y1="26507" x2="65122" y2="26611"/>
                        <a14:backgroundMark x1="69512" y1="28690" x2="70366" y2="28586"/>
                        <a14:backgroundMark x1="64756" y1="28794" x2="65854" y2="28898"/>
                        <a14:backgroundMark x1="64390" y1="30873" x2="68526" y2="309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933641" y="20170668"/>
            <a:ext cx="7812000" cy="1028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9" name="Picture 8" descr="Resultado de imagem para tablet png">
            <a:extLst>
              <a:ext uri="{FF2B5EF4-FFF2-40B4-BE49-F238E27FC236}">
                <a16:creationId xmlns:a16="http://schemas.microsoft.com/office/drawing/2014/main" id="{81385E09-ADD7-42B5-8241-5B16A0A02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0325" y="10858978"/>
            <a:ext cx="15918461" cy="9693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Imagem 93">
            <a:extLst>
              <a:ext uri="{FF2B5EF4-FFF2-40B4-BE49-F238E27FC236}">
                <a16:creationId xmlns:a16="http://schemas.microsoft.com/office/drawing/2014/main" id="{F5602B62-DFCA-411C-9C7A-9A7227D7A730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41" t="44247" r="44544" b="43265"/>
          <a:stretch/>
        </p:blipFill>
        <p:spPr>
          <a:xfrm>
            <a:off x="22014531" y="15206584"/>
            <a:ext cx="826637" cy="998502"/>
          </a:xfrm>
          <a:prstGeom prst="rect">
            <a:avLst/>
          </a:prstGeom>
        </p:spPr>
      </p:pic>
      <p:pic>
        <p:nvPicPr>
          <p:cNvPr id="95" name="Imagem 94">
            <a:extLst>
              <a:ext uri="{FF2B5EF4-FFF2-40B4-BE49-F238E27FC236}">
                <a16:creationId xmlns:a16="http://schemas.microsoft.com/office/drawing/2014/main" id="{E304329F-EC55-4910-B53B-3421F6897E59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41" t="31874" r="44544" b="55638"/>
          <a:stretch/>
        </p:blipFill>
        <p:spPr>
          <a:xfrm>
            <a:off x="23449985" y="15288793"/>
            <a:ext cx="826637" cy="998502"/>
          </a:xfrm>
          <a:prstGeom prst="rect">
            <a:avLst/>
          </a:prstGeom>
        </p:spPr>
      </p:pic>
      <p:pic>
        <p:nvPicPr>
          <p:cNvPr id="1055" name="Imagem 1054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2647C43D-FF54-497F-AC9E-470F12656B6D}"/>
              </a:ext>
            </a:extLst>
          </p:cNvPr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3798" y="13419052"/>
            <a:ext cx="6481715" cy="364553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83" name="Imagem 1082">
            <a:extLst>
              <a:ext uri="{FF2B5EF4-FFF2-40B4-BE49-F238E27FC236}">
                <a16:creationId xmlns:a16="http://schemas.microsoft.com/office/drawing/2014/main" id="{1A8C1519-1645-410B-B67B-8850C59ACEF8}"/>
              </a:ext>
            </a:extLst>
          </p:cNvPr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9937">
            <a:off x="26682985" y="13722668"/>
            <a:ext cx="6361683" cy="357694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53" name="Imagem 1052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C8BC404E-921E-44E7-8CF9-889FD3652349}"/>
              </a:ext>
            </a:extLst>
          </p:cNvPr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2991">
            <a:off x="25218145" y="16547143"/>
            <a:ext cx="6481715" cy="364553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51" name="Imagem 1050">
            <a:extLst>
              <a:ext uri="{FF2B5EF4-FFF2-40B4-BE49-F238E27FC236}">
                <a16:creationId xmlns:a16="http://schemas.microsoft.com/office/drawing/2014/main" id="{F0A3A085-A618-479D-908A-2FA58F5BF717}"/>
              </a:ext>
            </a:extLst>
          </p:cNvPr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08621">
            <a:off x="25310812" y="10197549"/>
            <a:ext cx="6615464" cy="37209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98" name="Retângulo 97">
            <a:extLst>
              <a:ext uri="{FF2B5EF4-FFF2-40B4-BE49-F238E27FC236}">
                <a16:creationId xmlns:a16="http://schemas.microsoft.com/office/drawing/2014/main" id="{6F42A150-404C-4C79-A013-315BEE6A24ED}"/>
              </a:ext>
            </a:extLst>
          </p:cNvPr>
          <p:cNvSpPr/>
          <p:nvPr/>
        </p:nvSpPr>
        <p:spPr>
          <a:xfrm>
            <a:off x="957874" y="7489132"/>
            <a:ext cx="14273234" cy="10556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8500" dirty="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Infância Segura é um jogo no qual as crianças podem se divertir e aprender conteúdos </a:t>
            </a:r>
            <a:r>
              <a:rPr lang="pt-BR" sz="850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relacionados com o </a:t>
            </a:r>
            <a:r>
              <a:rPr lang="pt-BR" sz="8500" dirty="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corpo e a sexualidade, tais como: as partes do corpo, as partes íntimas, os toques bons, os toques ruins e muito mais. </a:t>
            </a:r>
          </a:p>
        </p:txBody>
      </p:sp>
      <p:sp>
        <p:nvSpPr>
          <p:cNvPr id="99" name="Retângulo 98">
            <a:extLst>
              <a:ext uri="{FF2B5EF4-FFF2-40B4-BE49-F238E27FC236}">
                <a16:creationId xmlns:a16="http://schemas.microsoft.com/office/drawing/2014/main" id="{D85704F4-F15C-4D15-AAEC-1D8D0246C364}"/>
              </a:ext>
            </a:extLst>
          </p:cNvPr>
          <p:cNvSpPr/>
          <p:nvPr/>
        </p:nvSpPr>
        <p:spPr>
          <a:xfrm>
            <a:off x="11835806" y="21616676"/>
            <a:ext cx="18974220" cy="92477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O professor é o coordenador do jogo. Por meio de uma plataforma totalmente responsiva, o professor tem acesso em tempo real pelo celular a todos os relatórios das ações realizadas pelas crianças, como: tempo de jogo, quantidade de erros, acertos e mais.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439ACFB0-C9DD-4E69-ABF8-AB4BF3ACC0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0409" y="1975935"/>
            <a:ext cx="25707975" cy="4145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>
            <a:spAutoFit/>
          </a:bodyPr>
          <a:lstStyle/>
          <a:p>
            <a:pPr algn="ct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pt-BR" altLang="pt-BR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pt-BR" altLang="pt-BR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93000"/>
              </a:lnSpc>
              <a:buFont typeface="Times New Roman" panose="02020603050405020304" pitchFamily="18" charset="0"/>
              <a:buNone/>
            </a:pPr>
            <a:endParaRPr lang="pt-BR" altLang="pt-BR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</a:pPr>
            <a:endParaRPr lang="pt-BR" altLang="pt-BR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</a:pPr>
            <a:endParaRPr lang="pt-BR" altLang="pt-BR" sz="4000" b="1" dirty="0">
              <a:latin typeface="Arial"/>
              <a:cs typeface="Arial"/>
            </a:endParaRPr>
          </a:p>
          <a:p>
            <a:pPr algn="ctr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</a:pPr>
            <a:r>
              <a:rPr lang="pt-BR" altLang="pt-BR" sz="4000" b="1" dirty="0">
                <a:latin typeface="Arial"/>
                <a:cs typeface="Arial"/>
              </a:rPr>
              <a:t>Alexandre Mendonça Fava</a:t>
            </a:r>
            <a:r>
              <a:rPr lang="pt-BR" altLang="pt-BR" sz="4000" b="1" baseline="30000" dirty="0">
                <a:latin typeface="Arial"/>
                <a:cs typeface="Arial"/>
              </a:rPr>
              <a:t>1</a:t>
            </a:r>
            <a:r>
              <a:rPr lang="pt-BR" altLang="pt-BR" sz="4000" b="1" dirty="0">
                <a:latin typeface="Arial"/>
                <a:cs typeface="Arial"/>
              </a:rPr>
              <a:t>; </a:t>
            </a:r>
            <a:r>
              <a:rPr lang="pt-BR" sz="4000" b="1" dirty="0">
                <a:latin typeface="Arial"/>
                <a:cs typeface="Calibri"/>
              </a:rPr>
              <a:t>Carla</a:t>
            </a:r>
            <a:r>
              <a:rPr lang="pt-BR" sz="4000" b="1" dirty="0">
                <a:latin typeface="Arial"/>
                <a:ea typeface="+mn-lt"/>
                <a:cs typeface="+mn-lt"/>
              </a:rPr>
              <a:t> </a:t>
            </a:r>
            <a:r>
              <a:rPr lang="pt-BR" sz="4000" b="1" dirty="0" err="1">
                <a:latin typeface="Arial"/>
                <a:ea typeface="+mn-lt"/>
                <a:cs typeface="+mn-lt"/>
              </a:rPr>
              <a:t>Diacui</a:t>
            </a:r>
            <a:r>
              <a:rPr lang="pt-BR" sz="4000" b="1" dirty="0">
                <a:latin typeface="Arial"/>
                <a:ea typeface="+mn-lt"/>
                <a:cs typeface="+mn-lt"/>
              </a:rPr>
              <a:t> Medeiros Berkenbrock</a:t>
            </a:r>
            <a:r>
              <a:rPr lang="pt-BR" altLang="pt-BR" sz="4000" b="1" baseline="30000" dirty="0">
                <a:latin typeface="Arial"/>
                <a:cs typeface="Arial"/>
              </a:rPr>
              <a:t>1</a:t>
            </a:r>
            <a:endParaRPr lang="pt-BR" altLang="pt-BR" sz="4000" b="1" dirty="0">
              <a:latin typeface="Arial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Clr>
                <a:srgbClr val="000000"/>
              </a:buClr>
              <a:buSzPct val="100000"/>
            </a:pPr>
            <a:r>
              <a:rPr lang="pt-BR" altLang="pt-BR" sz="3000" b="1" dirty="0">
                <a:latin typeface="Arial"/>
                <a:cs typeface="Arial"/>
              </a:rPr>
              <a:t> </a:t>
            </a:r>
            <a:r>
              <a:rPr lang="pt-BR" altLang="pt-BR" sz="3200" b="1" baseline="30000" dirty="0">
                <a:latin typeface="Arial"/>
                <a:cs typeface="Arial"/>
              </a:rPr>
              <a:t>1</a:t>
            </a:r>
            <a:r>
              <a:rPr lang="pt-BR" altLang="pt-BR" sz="3000" b="1" dirty="0">
                <a:latin typeface="Arial"/>
                <a:cs typeface="Arial"/>
              </a:rPr>
              <a:t>Universidade do Estado de Santa Catarina - </a:t>
            </a:r>
            <a:r>
              <a:rPr lang="pt-BR" altLang="pt-BR" sz="3000" b="1" dirty="0">
                <a:latin typeface="Arial"/>
                <a:cs typeface="Arial"/>
                <a:hlinkClick r:id="rId30"/>
              </a:rPr>
              <a:t>alexandre.fava</a:t>
            </a:r>
            <a:r>
              <a:rPr lang="pt-BR" sz="3000" b="1" dirty="0">
                <a:latin typeface="Arial"/>
                <a:cs typeface="Arial"/>
                <a:hlinkClick r:id="rId30"/>
              </a:rPr>
              <a:t>@hotmail.com</a:t>
            </a:r>
            <a:r>
              <a:rPr lang="pt-BR" sz="3000" b="1" dirty="0">
                <a:latin typeface="Arial"/>
                <a:cs typeface="Arial"/>
              </a:rPr>
              <a:t>; </a:t>
            </a:r>
            <a:r>
              <a:rPr lang="pt-BR" altLang="pt-BR" sz="3000" b="1" dirty="0">
                <a:latin typeface="Arial"/>
                <a:cs typeface="Arial"/>
                <a:hlinkClick r:id="rId31"/>
              </a:rPr>
              <a:t>carla.berkenbrock@udesc.br</a:t>
            </a:r>
            <a:r>
              <a:rPr lang="pt-BR" altLang="pt-BR" sz="3000" b="1" dirty="0">
                <a:latin typeface="Arial"/>
                <a:cs typeface="Arial"/>
              </a:rPr>
              <a:t> </a:t>
            </a:r>
            <a:endParaRPr lang="pt-BR" sz="3000" dirty="0">
              <a:ea typeface="+mn-lt"/>
              <a:cs typeface="+mn-lt"/>
            </a:endParaRPr>
          </a:p>
        </p:txBody>
      </p:sp>
      <p:pic>
        <p:nvPicPr>
          <p:cNvPr id="1034" name="Picture 10" descr="http://www1.udesc.br/imagens/id_submenu/899/cor_vertical_rgb.jpg">
            <a:extLst>
              <a:ext uri="{FF2B5EF4-FFF2-40B4-BE49-F238E27FC236}">
                <a16:creationId xmlns:a16="http://schemas.microsoft.com/office/drawing/2014/main" id="{671F9855-6047-40EA-81D9-D7ECAC300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0652" y="95587"/>
            <a:ext cx="4348442" cy="352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lh5.googleusercontent.com/pavvFdRKqJHJqhgrGwVRrJXXjqetFtCmqjcDf1vUhhjC-tOJQWG24Vhx9a5Xw_oMnKG10MnedSy7h2yFaeLve6DrnFW9BCeOSt_ljUi0_Hqj6PhLVPRb=w170">
            <a:extLst>
              <a:ext uri="{FF2B5EF4-FFF2-40B4-BE49-F238E27FC236}">
                <a16:creationId xmlns:a16="http://schemas.microsoft.com/office/drawing/2014/main" id="{A25E82DE-7BD7-4914-975E-46764A646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042" y="92158"/>
            <a:ext cx="2207019" cy="308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lh6.googleusercontent.com/ohoZAUQWxjmZgJgQ9G-p5UysO_ZZceF7hqT8qWksgg8azHCp4qcUCDniIWt0tDENem88hcC4D_2PjKjXw__coOjtEae3C-7mk9lxP3WZo2veu6k0oHVx=w472">
            <a:extLst>
              <a:ext uri="{FF2B5EF4-FFF2-40B4-BE49-F238E27FC236}">
                <a16:creationId xmlns:a16="http://schemas.microsoft.com/office/drawing/2014/main" id="{E3E86524-867A-4956-A37E-8265BA0A9E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231"/>
          <a:stretch/>
        </p:blipFill>
        <p:spPr bwMode="auto">
          <a:xfrm>
            <a:off x="273294" y="62852"/>
            <a:ext cx="2699647" cy="314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58DD028-8213-4C44-94BE-2F2B3A23BF2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76953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697</TotalTime>
  <Words>141</Words>
  <Application>Microsoft Office PowerPoint</Application>
  <PresentationFormat>Personalizar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Malgun Gothic Semilight</vt:lpstr>
      <vt:lpstr>Arial</vt:lpstr>
      <vt:lpstr>Calibri</vt:lpstr>
      <vt:lpstr>Times New Roman</vt:lpstr>
      <vt:lpstr>Tema do Office</vt:lpstr>
      <vt:lpstr>SBSC -  XV Simpósio Brasileiro de Sistemas Colaborativos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Alexandre Fava</cp:lastModifiedBy>
  <cp:revision>322</cp:revision>
  <dcterms:created xsi:type="dcterms:W3CDTF">2017-05-18T18:31:09Z</dcterms:created>
  <dcterms:modified xsi:type="dcterms:W3CDTF">2019-09-27T18:49:40Z</dcterms:modified>
</cp:coreProperties>
</file>

<file path=docProps/thumbnail.jpeg>
</file>